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70" r:id="rId11"/>
    <p:sldId id="268" r:id="rId12"/>
    <p:sldId id="271" r:id="rId13"/>
    <p:sldId id="269" r:id="rId14"/>
    <p:sldId id="276" r:id="rId15"/>
    <p:sldId id="278" r:id="rId16"/>
    <p:sldId id="273" r:id="rId17"/>
    <p:sldId id="277" r:id="rId18"/>
    <p:sldId id="279" r:id="rId19"/>
    <p:sldId id="280" r:id="rId20"/>
    <p:sldId id="274" r:id="rId21"/>
    <p:sldId id="282" r:id="rId22"/>
    <p:sldId id="284" r:id="rId23"/>
    <p:sldId id="286" r:id="rId24"/>
    <p:sldId id="283" r:id="rId25"/>
    <p:sldId id="285" r:id="rId26"/>
    <p:sldId id="287" r:id="rId27"/>
    <p:sldId id="288" r:id="rId28"/>
    <p:sldId id="289" r:id="rId29"/>
    <p:sldId id="290" r:id="rId30"/>
    <p:sldId id="291" r:id="rId31"/>
    <p:sldId id="294" r:id="rId32"/>
    <p:sldId id="29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A2C2FB-DA6D-4B35-8EAE-CE1CAC0C09F5}">
      <dgm:prSet/>
      <dgm:spPr/>
      <dgm:t>
        <a:bodyPr/>
        <a:lstStyle/>
        <a:p>
          <a:pPr rtl="0"/>
          <a:r>
            <a:rPr lang="ru-RU" dirty="0" smtClean="0"/>
            <a:t>«Инклюзивные подходы в организации проектов в области культурно-познавательного туризма»</a:t>
          </a:r>
          <a:r>
            <a:rPr lang="ru-RU" b="1" dirty="0" smtClean="0"/>
            <a:t/>
          </a:r>
          <a:br>
            <a:rPr lang="ru-RU" b="1" dirty="0" smtClean="0"/>
          </a:br>
          <a:endParaRPr lang="ru-RU" dirty="0"/>
        </a:p>
      </dgm:t>
    </dgm:pt>
    <dgm:pt modelId="{6EB2AD45-53BF-4B3E-8A5A-31D2CD67FC28}" type="parTrans" cxnId="{FD66C9B9-BA5D-4B1E-B43E-0BF59EF0E6DA}">
      <dgm:prSet/>
      <dgm:spPr/>
      <dgm:t>
        <a:bodyPr/>
        <a:lstStyle/>
        <a:p>
          <a:endParaRPr lang="ru-RU"/>
        </a:p>
      </dgm:t>
    </dgm:pt>
    <dgm:pt modelId="{C9940576-94DB-4975-933C-66DC693877F5}" type="sibTrans" cxnId="{FD66C9B9-BA5D-4B1E-B43E-0BF59EF0E6DA}">
      <dgm:prSet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D5E046-8BDD-4F41-B26C-FF5D6B174659}" type="pres">
      <dgm:prSet presAssocID="{D0A2C2FB-DA6D-4B35-8EAE-CE1CAC0C09F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D1A73A-7A0C-4397-8CE5-8DFB1B768C62}" type="presOf" srcId="{10FFDA3E-CCAE-443B-B91B-08BA27985ED7}" destId="{78B6BDE6-BA78-4710-9435-210839249864}" srcOrd="0" destOrd="0" presId="urn:microsoft.com/office/officeart/2005/8/layout/vList2"/>
    <dgm:cxn modelId="{FD66C9B9-BA5D-4B1E-B43E-0BF59EF0E6DA}" srcId="{10FFDA3E-CCAE-443B-B91B-08BA27985ED7}" destId="{D0A2C2FB-DA6D-4B35-8EAE-CE1CAC0C09F5}" srcOrd="0" destOrd="0" parTransId="{6EB2AD45-53BF-4B3E-8A5A-31D2CD67FC28}" sibTransId="{C9940576-94DB-4975-933C-66DC693877F5}"/>
    <dgm:cxn modelId="{86AA91D4-AD5E-4374-AE0A-E3360ACD9B67}" type="presOf" srcId="{D0A2C2FB-DA6D-4B35-8EAE-CE1CAC0C09F5}" destId="{82D5E046-8BDD-4F41-B26C-FF5D6B174659}" srcOrd="0" destOrd="0" presId="urn:microsoft.com/office/officeart/2005/8/layout/vList2"/>
    <dgm:cxn modelId="{464AF43F-AC71-4111-9BFB-60C879A78170}" type="presParOf" srcId="{78B6BDE6-BA78-4710-9435-210839249864}" destId="{82D5E046-8BDD-4F41-B26C-FF5D6B1746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ABF29BD-9D5D-4670-9DB2-C13A6C0A6ABE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14C9A1B-A617-4BC1-9632-2C761F6815AD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C4E1601-C2AB-4A93-A46F-E95E045CCB2F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374A979-78FB-4B54-A703-432E771396E4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E67C8C9-951F-47C8-B21E-052BF08606C3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713C41A-1942-4B94-8516-A66C5C97C592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3E024A1-5BDE-4792-AF0B-0D6982ECB578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4F3DA51-FFE3-4DC1-8519-373151F59B21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E72B40B-8191-41CC-9174-72B8EBFFB298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B374A778-202C-4D23-B005-99FFFCECA7C0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4E1826-7EF4-4862-9117-924A4A6425B3}">
      <dgm:prSet custT="1"/>
      <dgm:spPr/>
      <dgm:t>
        <a:bodyPr/>
        <a:lstStyle/>
        <a:p>
          <a:r>
            <a:rPr lang="ru-RU" sz="3600" dirty="0" smtClean="0"/>
            <a:t>ОДО «Туристическая фирма «</a:t>
          </a:r>
          <a:r>
            <a:rPr lang="ru-RU" sz="3600" dirty="0" err="1" smtClean="0"/>
            <a:t>Илва</a:t>
          </a:r>
          <a:r>
            <a:rPr lang="ru-RU" sz="3600" dirty="0" smtClean="0"/>
            <a:t>»</a:t>
          </a:r>
          <a:endParaRPr lang="ru-RU" sz="3600" dirty="0"/>
        </a:p>
      </dgm:t>
    </dgm:pt>
    <dgm:pt modelId="{B313AD73-E3C2-415F-91F7-9BA2DD2EB2FC}" type="parTrans" cxnId="{6A0D4A41-3C6B-4E91-B560-A929C733E863}">
      <dgm:prSet/>
      <dgm:spPr/>
      <dgm:t>
        <a:bodyPr/>
        <a:lstStyle/>
        <a:p>
          <a:endParaRPr lang="ru-RU"/>
        </a:p>
      </dgm:t>
    </dgm:pt>
    <dgm:pt modelId="{608E15CC-1830-42F6-9C38-65F23B919B04}" type="sibTrans" cxnId="{6A0D4A41-3C6B-4E91-B560-A929C733E863}">
      <dgm:prSet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35B6B-AA52-44F3-B783-04C25F226D32}" type="pres">
      <dgm:prSet presAssocID="{014E1826-7EF4-4862-9117-924A4A6425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0D4A41-3C6B-4E91-B560-A929C733E863}" srcId="{10FFDA3E-CCAE-443B-B91B-08BA27985ED7}" destId="{014E1826-7EF4-4862-9117-924A4A6425B3}" srcOrd="0" destOrd="0" parTransId="{B313AD73-E3C2-415F-91F7-9BA2DD2EB2FC}" sibTransId="{608E15CC-1830-42F6-9C38-65F23B919B04}"/>
    <dgm:cxn modelId="{A02AA9C6-19F4-4194-BB7A-550AD7C71B2C}" type="presOf" srcId="{014E1826-7EF4-4862-9117-924A4A6425B3}" destId="{DAD35B6B-AA52-44F3-B783-04C25F226D32}" srcOrd="0" destOrd="0" presId="urn:microsoft.com/office/officeart/2005/8/layout/vList2"/>
    <dgm:cxn modelId="{F2AAA2A9-EDEF-4A5B-9157-C9DE2D1614B3}" type="presOf" srcId="{10FFDA3E-CCAE-443B-B91B-08BA27985ED7}" destId="{78B6BDE6-BA78-4710-9435-210839249864}" srcOrd="0" destOrd="0" presId="urn:microsoft.com/office/officeart/2005/8/layout/vList2"/>
    <dgm:cxn modelId="{941C9E47-04BB-4816-A435-D1161FA4753D}" type="presParOf" srcId="{78B6BDE6-BA78-4710-9435-210839249864}" destId="{DAD35B6B-AA52-44F3-B783-04C25F226D3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7000491-5707-4FE9-9B28-223F5A702956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2F1F32F-2C33-448E-A01D-96928B790354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1FDB5D-A8E7-4B6F-9D8A-5E82C000E5ED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9B2FD7C-E5C0-4638-A3A8-6F4B554845C9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8A6B210-3C80-4BA2-8964-AF4E1A209C11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23C9D35-23BC-4875-99DF-ADD3BB29BE70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B07C03-1C1E-4C74-9818-B7B2AA838A09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0B07CFC-6AD3-428D-B094-9F70E9E7DA51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2F54816-18CD-4B41-9349-8335753DDDB1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D98EC76-8715-4326-8938-FE82C5B0C2A1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3A58F0-CCC9-4403-BE59-0BEB07E458A2}">
      <dgm:prSet/>
      <dgm:spPr/>
      <dgm:t>
        <a:bodyPr/>
        <a:lstStyle/>
        <a:p>
          <a:pPr algn="ctr"/>
          <a:r>
            <a:rPr lang="ru-RU" b="1" dirty="0" smtClean="0"/>
            <a:t>Сотрудничество с  Южной окружной организацией Московской городской общественной организации Всероссийского общества инвалидов</a:t>
          </a:r>
          <a:endParaRPr lang="ru-RU" b="1" dirty="0"/>
        </a:p>
      </dgm:t>
    </dgm:pt>
    <dgm:pt modelId="{834B1CD2-F994-4FDE-B66E-601AC48276A9}" type="parTrans" cxnId="{D8E11E1F-F437-4936-8D84-DF063A80D513}">
      <dgm:prSet/>
      <dgm:spPr/>
      <dgm:t>
        <a:bodyPr/>
        <a:lstStyle/>
        <a:p>
          <a:endParaRPr lang="ru-RU"/>
        </a:p>
      </dgm:t>
    </dgm:pt>
    <dgm:pt modelId="{8BCC2217-9B60-49D8-A6A7-3048788BF8EB}" type="sibTrans" cxnId="{D8E11E1F-F437-4936-8D84-DF063A80D513}">
      <dgm:prSet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C7DC58-61BC-48CF-93A4-C27D16A7D217}" type="pres">
      <dgm:prSet presAssocID="{8C3A58F0-CCC9-4403-BE59-0BEB07E458A2}" presName="parentText" presStyleLbl="node1" presStyleIdx="0" presStyleCnt="1" custLinFactNeighborX="885" custLinFactNeighborY="-499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88655C-D2D1-4D7C-BC74-38C93DC84079}" type="presOf" srcId="{10FFDA3E-CCAE-443B-B91B-08BA27985ED7}" destId="{78B6BDE6-BA78-4710-9435-210839249864}" srcOrd="0" destOrd="0" presId="urn:microsoft.com/office/officeart/2005/8/layout/vList2"/>
    <dgm:cxn modelId="{98C73C7C-7DEE-4365-8E29-3A0A3AB3B781}" type="presOf" srcId="{8C3A58F0-CCC9-4403-BE59-0BEB07E458A2}" destId="{EBC7DC58-61BC-48CF-93A4-C27D16A7D217}" srcOrd="0" destOrd="0" presId="urn:microsoft.com/office/officeart/2005/8/layout/vList2"/>
    <dgm:cxn modelId="{D8E11E1F-F437-4936-8D84-DF063A80D513}" srcId="{10FFDA3E-CCAE-443B-B91B-08BA27985ED7}" destId="{8C3A58F0-CCC9-4403-BE59-0BEB07E458A2}" srcOrd="0" destOrd="0" parTransId="{834B1CD2-F994-4FDE-B66E-601AC48276A9}" sibTransId="{8BCC2217-9B60-49D8-A6A7-3048788BF8EB}"/>
    <dgm:cxn modelId="{51B60AC4-C1A7-43EA-A60F-BE2A10A0C9EF}" type="presParOf" srcId="{78B6BDE6-BA78-4710-9435-210839249864}" destId="{EBC7DC58-61BC-48CF-93A4-C27D16A7D21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72AE77C-33CB-4788-8B4B-2FFEAC36A82C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33B2AB6-A05F-4673-9B3B-8256C4FA6277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815665-79AB-41F0-A6A3-7F7F5A427F57}">
      <dgm:prSet/>
      <dgm:spPr/>
      <dgm:t>
        <a:bodyPr/>
        <a:lstStyle/>
        <a:p>
          <a:pPr algn="ctr"/>
          <a:r>
            <a:rPr lang="ru-RU" b="1" dirty="0" smtClean="0"/>
            <a:t>Клуб друзей Музея-усадьбы </a:t>
          </a:r>
          <a:r>
            <a:rPr lang="ru-RU" b="1" dirty="0" err="1" smtClean="0"/>
            <a:t>И.Репина</a:t>
          </a:r>
          <a:r>
            <a:rPr lang="ru-RU" b="1" dirty="0" smtClean="0"/>
            <a:t> «</a:t>
          </a:r>
          <a:r>
            <a:rPr lang="ru-RU" b="1" dirty="0" err="1" smtClean="0"/>
            <a:t>Здравнево</a:t>
          </a:r>
          <a:r>
            <a:rPr lang="ru-RU" b="1" dirty="0" smtClean="0"/>
            <a:t>»</a:t>
          </a:r>
          <a:endParaRPr lang="ru-RU" b="1" dirty="0"/>
        </a:p>
      </dgm:t>
    </dgm:pt>
    <dgm:pt modelId="{F9E93E39-0E43-48BF-B0F3-ABD15E0BF159}" type="parTrans" cxnId="{A31317D5-C499-4071-9CC5-86ED8BB68824}">
      <dgm:prSet/>
      <dgm:spPr/>
      <dgm:t>
        <a:bodyPr/>
        <a:lstStyle/>
        <a:p>
          <a:endParaRPr lang="ru-RU"/>
        </a:p>
      </dgm:t>
    </dgm:pt>
    <dgm:pt modelId="{23D9D56A-587A-47FA-BBB7-DA8F36D5B249}" type="sibTrans" cxnId="{A31317D5-C499-4071-9CC5-86ED8BB68824}">
      <dgm:prSet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723B5-D623-4DA4-BFCA-B6B91950ABFB}" type="pres">
      <dgm:prSet presAssocID="{06815665-79AB-41F0-A6A3-7F7F5A427F57}" presName="parentText" presStyleLbl="node1" presStyleIdx="0" presStyleCnt="1" custLinFactNeighborX="885" custLinFactNeighborY="-499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89577-C98B-4FF8-B94B-55950C52035A}" type="presOf" srcId="{06815665-79AB-41F0-A6A3-7F7F5A427F57}" destId="{C75723B5-D623-4DA4-BFCA-B6B91950ABFB}" srcOrd="0" destOrd="0" presId="urn:microsoft.com/office/officeart/2005/8/layout/vList2"/>
    <dgm:cxn modelId="{A31317D5-C499-4071-9CC5-86ED8BB68824}" srcId="{10FFDA3E-CCAE-443B-B91B-08BA27985ED7}" destId="{06815665-79AB-41F0-A6A3-7F7F5A427F57}" srcOrd="0" destOrd="0" parTransId="{F9E93E39-0E43-48BF-B0F3-ABD15E0BF159}" sibTransId="{23D9D56A-587A-47FA-BBB7-DA8F36D5B249}"/>
    <dgm:cxn modelId="{D3F12A14-BA8C-4F0A-9F64-98D53F584898}" type="presOf" srcId="{10FFDA3E-CCAE-443B-B91B-08BA27985ED7}" destId="{78B6BDE6-BA78-4710-9435-210839249864}" srcOrd="0" destOrd="0" presId="urn:microsoft.com/office/officeart/2005/8/layout/vList2"/>
    <dgm:cxn modelId="{259DB52B-8339-4FF8-817F-A20CFA13C9C8}" type="presParOf" srcId="{78B6BDE6-BA78-4710-9435-210839249864}" destId="{C75723B5-D623-4DA4-BFCA-B6B91950ABF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9CB5539-6019-442D-8F27-EB63C869936B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6C68E74-A16A-4E3F-994F-7F330E902C6C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44C28CD-2313-49C5-8D82-B7A17D21F084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FFDA3E-CCAE-443B-B91B-08BA27985E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B6BDE6-BA78-4710-9435-210839249864}" type="pres">
      <dgm:prSet presAssocID="{10FFDA3E-CCAE-443B-B91B-08BA27985ED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900622A-9B06-4E2F-AC94-CA94FD06C78E}" type="presOf" srcId="{10FFDA3E-CCAE-443B-B91B-08BA27985ED7}" destId="{78B6BDE6-BA78-4710-9435-2108392498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5E046-8BDD-4F41-B26C-FF5D6B174659}">
      <dsp:nvSpPr>
        <dsp:cNvPr id="0" name=""/>
        <dsp:cNvSpPr/>
      </dsp:nvSpPr>
      <dsp:spPr>
        <a:xfrm>
          <a:off x="0" y="11164"/>
          <a:ext cx="8136904" cy="3290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«Инклюзивные подходы в организации проектов в области культурно-познавательного туризма»</a:t>
          </a:r>
          <a:r>
            <a:rPr lang="ru-RU" sz="3800" b="1" kern="1200" dirty="0" smtClean="0"/>
            <a:t/>
          </a:r>
          <a:br>
            <a:rPr lang="ru-RU" sz="3800" b="1" kern="1200" dirty="0" smtClean="0"/>
          </a:br>
          <a:endParaRPr lang="ru-RU" sz="3800" kern="1200" dirty="0"/>
        </a:p>
      </dsp:txBody>
      <dsp:txXfrm>
        <a:off x="160607" y="171771"/>
        <a:ext cx="7815690" cy="29688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35B6B-AA52-44F3-B783-04C25F226D32}">
      <dsp:nvSpPr>
        <dsp:cNvPr id="0" name=""/>
        <dsp:cNvSpPr/>
      </dsp:nvSpPr>
      <dsp:spPr>
        <a:xfrm>
          <a:off x="0" y="6539"/>
          <a:ext cx="8136904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ОДО «Туристическая фирма «</a:t>
          </a:r>
          <a:r>
            <a:rPr lang="ru-RU" sz="3600" kern="1200" dirty="0" err="1" smtClean="0"/>
            <a:t>Илва</a:t>
          </a:r>
          <a:r>
            <a:rPr lang="ru-RU" sz="3600" kern="1200" dirty="0" smtClean="0"/>
            <a:t>»</a:t>
          </a:r>
          <a:endParaRPr lang="ru-RU" sz="3600" kern="1200" dirty="0"/>
        </a:p>
      </dsp:txBody>
      <dsp:txXfrm>
        <a:off x="52089" y="58628"/>
        <a:ext cx="8032726" cy="96286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7DC58-61BC-48CF-93A4-C27D16A7D217}">
      <dsp:nvSpPr>
        <dsp:cNvPr id="0" name=""/>
        <dsp:cNvSpPr/>
      </dsp:nvSpPr>
      <dsp:spPr>
        <a:xfrm>
          <a:off x="0" y="0"/>
          <a:ext cx="8136904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Сотрудничество с  Южной окружной организацией Московской городской общественной организации Всероссийского общества инвалидов</a:t>
          </a:r>
          <a:endParaRPr lang="ru-RU" sz="1900" b="1" kern="1200" dirty="0"/>
        </a:p>
      </dsp:txBody>
      <dsp:txXfrm>
        <a:off x="51003" y="51003"/>
        <a:ext cx="8034898" cy="94280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723B5-D623-4DA4-BFCA-B6B91950ABFB}">
      <dsp:nvSpPr>
        <dsp:cNvPr id="0" name=""/>
        <dsp:cNvSpPr/>
      </dsp:nvSpPr>
      <dsp:spPr>
        <a:xfrm>
          <a:off x="0" y="0"/>
          <a:ext cx="8136904" cy="10740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Клуб друзей Музея-усадьбы </a:t>
          </a:r>
          <a:r>
            <a:rPr lang="ru-RU" sz="2700" b="1" kern="1200" dirty="0" err="1" smtClean="0"/>
            <a:t>И.Репина</a:t>
          </a:r>
          <a:r>
            <a:rPr lang="ru-RU" sz="2700" b="1" kern="1200" dirty="0" smtClean="0"/>
            <a:t> «</a:t>
          </a:r>
          <a:r>
            <a:rPr lang="ru-RU" sz="2700" b="1" kern="1200" dirty="0" err="1" smtClean="0"/>
            <a:t>Здравнево</a:t>
          </a:r>
          <a:r>
            <a:rPr lang="ru-RU" sz="2700" b="1" kern="1200" dirty="0" smtClean="0"/>
            <a:t>»</a:t>
          </a:r>
          <a:endParaRPr lang="ru-RU" sz="2700" b="1" kern="1200" dirty="0"/>
        </a:p>
      </dsp:txBody>
      <dsp:txXfrm>
        <a:off x="52431" y="52431"/>
        <a:ext cx="8032042" cy="969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13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3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7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5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1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5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0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0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0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4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30.11.2020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98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22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26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7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8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9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30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32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7" Type="http://schemas.openxmlformats.org/officeDocument/2006/relationships/image" Target="../media/image33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35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hyperlink" Target="http://www.ilva.by/" TargetMode="Externa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03324918"/>
              </p:ext>
            </p:extLst>
          </p:nvPr>
        </p:nvGraphicFramePr>
        <p:xfrm>
          <a:off x="467544" y="980728"/>
          <a:ext cx="813690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87824" y="4769768"/>
            <a:ext cx="5838472" cy="2088232"/>
          </a:xfrm>
        </p:spPr>
        <p:txBody>
          <a:bodyPr>
            <a:noAutofit/>
          </a:bodyPr>
          <a:lstStyle/>
          <a:p>
            <a:pPr algn="just"/>
            <a:r>
              <a:rPr lang="ru-RU" sz="2500" b="1" i="1" dirty="0" err="1" smtClean="0">
                <a:solidFill>
                  <a:schemeClr val="bg1"/>
                </a:solidFill>
                <a:cs typeface="Times New Roman" pitchFamily="18" charset="0"/>
              </a:rPr>
              <a:t>Поднебеснова</a:t>
            </a:r>
            <a:r>
              <a:rPr lang="ru-RU" sz="2500" b="1" i="1" dirty="0" smtClean="0">
                <a:solidFill>
                  <a:schemeClr val="bg1"/>
                </a:solidFill>
                <a:cs typeface="Times New Roman" pitchFamily="18" charset="0"/>
              </a:rPr>
              <a:t> Елена Геннадьевна, </a:t>
            </a:r>
          </a:p>
          <a:p>
            <a:pPr algn="just"/>
            <a:r>
              <a:rPr lang="ru-RU" sz="2500" b="1" i="1" dirty="0" smtClean="0">
                <a:solidFill>
                  <a:schemeClr val="bg1"/>
                </a:solidFill>
                <a:cs typeface="Times New Roman" pitchFamily="18" charset="0"/>
              </a:rPr>
              <a:t>менеджер по спецпроектам </a:t>
            </a:r>
          </a:p>
          <a:p>
            <a:pPr algn="just"/>
            <a:r>
              <a:rPr lang="ru-RU" sz="2500" b="1" i="1" dirty="0" smtClean="0">
                <a:solidFill>
                  <a:schemeClr val="bg1"/>
                </a:solidFill>
                <a:cs typeface="Times New Roman" pitchFamily="18" charset="0"/>
              </a:rPr>
              <a:t>ОДО «Туристическая фирма «</a:t>
            </a:r>
            <a:r>
              <a:rPr lang="ru-RU" sz="2500" b="1" i="1" dirty="0" err="1" smtClean="0">
                <a:solidFill>
                  <a:schemeClr val="bg1"/>
                </a:solidFill>
                <a:cs typeface="Times New Roman" pitchFamily="18" charset="0"/>
              </a:rPr>
              <a:t>Илва</a:t>
            </a:r>
            <a:r>
              <a:rPr lang="ru-RU" sz="2500" b="1" i="1" dirty="0" smtClean="0">
                <a:solidFill>
                  <a:schemeClr val="bg1"/>
                </a:solidFill>
                <a:cs typeface="Times New Roman" pitchFamily="18" charset="0"/>
              </a:rPr>
              <a:t>»</a:t>
            </a:r>
            <a:endParaRPr lang="ru-RU" sz="25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36962447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437777" y="227738"/>
            <a:ext cx="8136904" cy="1905118"/>
            <a:chOff x="-51003" y="-1"/>
            <a:chExt cx="8136904" cy="104480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1600" y="376275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/>
              <a:t>Сотрудничество </a:t>
            </a:r>
            <a:r>
              <a:rPr lang="ru-RU" sz="2400" b="1" dirty="0" smtClean="0"/>
              <a:t>с Витебской </a:t>
            </a:r>
            <a:r>
              <a:rPr lang="ru-RU" sz="2400" b="1" dirty="0"/>
              <a:t>областной организации ОО «Белорусская ассоциация бывших несовершеннолетних узников фашистских концлагерей» </a:t>
            </a:r>
            <a:endParaRPr lang="ru-RU" dirty="0"/>
          </a:p>
        </p:txBody>
      </p:sp>
      <p:pic>
        <p:nvPicPr>
          <p:cNvPr id="10242" name="Picture 2" descr="D:\Мои документы\Презентации и вебинары\Вебинар по инклюзивному туризму\Фото к презентации\16.04, 14.05 Узники\Узники\IMG_30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14672"/>
            <a:ext cx="5822428" cy="436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02559494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9" name="Picture 3" descr="D:\Мои документы\Презентации и вебинары\Вебинар по инклюзивному туризму\Фото к презентации\S10564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28269" cy="617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4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13724199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D:\Мои документы\Презентации и вебинары\Вебинар по инклюзивному туризму\Фото к презентации\16.04, 14.05 Узники\IMG_32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41416" cy="640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88356511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7"/>
          <a:srcRect l="25398" t="19543" r="30940" b="6345"/>
          <a:stretch/>
        </p:blipFill>
        <p:spPr bwMode="auto">
          <a:xfrm>
            <a:off x="1763688" y="404664"/>
            <a:ext cx="5733752" cy="6192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66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56144783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437777" y="227739"/>
            <a:ext cx="8136904" cy="1721966"/>
            <a:chOff x="-51003" y="-1"/>
            <a:chExt cx="8136904" cy="104480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59443" y="195378"/>
            <a:ext cx="720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/>
              <a:t>Реализация культурно-познавательных проектов </a:t>
            </a:r>
          </a:p>
          <a:p>
            <a:pPr lvl="0" algn="ctr"/>
            <a:r>
              <a:rPr lang="ru-RU" sz="2800" b="1" dirty="0" smtClean="0"/>
              <a:t>на постоянной основе</a:t>
            </a:r>
            <a:endParaRPr lang="ru-RU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92491" y="2132856"/>
            <a:ext cx="8136904" cy="864096"/>
            <a:chOff x="-51003" y="-1"/>
            <a:chExt cx="8136904" cy="104480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96640" y="3271764"/>
            <a:ext cx="8136904" cy="935319"/>
            <a:chOff x="-51003" y="-1"/>
            <a:chExt cx="8136904" cy="104480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88780" y="4498367"/>
            <a:ext cx="8136904" cy="836163"/>
            <a:chOff x="-51003" y="-1"/>
            <a:chExt cx="8136904" cy="104480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93397" y="2091480"/>
            <a:ext cx="7971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Международный фестиваль творчества «Радуга над Витебском</a:t>
            </a:r>
            <a:r>
              <a:rPr lang="ru-RU" sz="2400" b="1" dirty="0" smtClean="0"/>
              <a:t>»     июль</a:t>
            </a:r>
            <a:endParaRPr lang="ru-RU" sz="2400" b="1" dirty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1487" y="3271764"/>
            <a:ext cx="7423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Международный пленэр художников «Витебск – город Марка Шагала</a:t>
            </a:r>
            <a:r>
              <a:rPr lang="ru-RU" sz="2400" b="1" dirty="0" smtClean="0"/>
              <a:t>»   июнь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41483" y="4474351"/>
            <a:ext cx="76314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Международный фестиваль хоров </a:t>
            </a:r>
            <a:r>
              <a:rPr lang="ru-RU" sz="2400" b="1" dirty="0" smtClean="0"/>
              <a:t>«Рождественское созвучие»   январь</a:t>
            </a:r>
            <a:endParaRPr lang="ru-RU" sz="2400" b="1" dirty="0"/>
          </a:p>
          <a:p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72012" y="5517232"/>
            <a:ext cx="8136904" cy="836163"/>
            <a:chOff x="-51003" y="-1"/>
            <a:chExt cx="8136904" cy="1044809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92491" y="5685482"/>
            <a:ext cx="794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Проект «Фестиваль без границ»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8556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:\ФОТО\ФОТО на сайт осень2009 новые\Витебск Центр.jpeg"/>
          <p:cNvPicPr/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87"/>
          <a:stretch/>
        </p:blipFill>
        <p:spPr bwMode="auto">
          <a:xfrm>
            <a:off x="-117375" y="3172192"/>
            <a:ext cx="9261375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D:\Лариса\ОФИС ИЛВА фото\ТУРСАЛОН ИЛВА\ФОТО 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80" y="1876574"/>
            <a:ext cx="3707904" cy="2667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5" name="Рисунок 4" descr="D:\Лариса\ОФИС ИЛВА фото\ТУРСАЛОН ИЛВА\ФОТ О  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30" y="1190626"/>
            <a:ext cx="3816424" cy="296746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318448" cy="720080"/>
          </a:xfrm>
          <a:ln>
            <a:solidFill>
              <a:schemeClr val="tx2"/>
            </a:solidFill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6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ru-RU" sz="3600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ТУРСАЛОН «ИЛВА»</a:t>
            </a:r>
            <a:endParaRPr lang="ru-RU" sz="3600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endParaRPr lang="ru-RU" b="1" dirty="0" smtClean="0">
              <a:ln w="6350" cap="flat" cmpd="sng" algn="ctr">
                <a:solidFill>
                  <a:srgbClr val="054697"/>
                </a:solidFill>
                <a:prstDash val="solid"/>
                <a:round/>
              </a:ln>
              <a:solidFill>
                <a:srgbClr val="002060"/>
              </a:solidFill>
              <a:effectLst>
                <a:outerShdw blurRad="41275" dist="20320" dir="1800000" algn="tl">
                  <a:srgbClr val="000000">
                    <a:alpha val="40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площади в 350м² располагаются</a:t>
            </a:r>
            <a:r>
              <a:rPr lang="ru-RU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:</a:t>
            </a:r>
          </a:p>
          <a:p>
            <a:pPr lvl="0" algn="ctr"/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 туристско-информационный центр,</a:t>
            </a:r>
            <a:endParaRPr lang="ru-RU" sz="1400" dirty="0">
              <a:solidFill>
                <a:prstClr val="black"/>
              </a:solidFill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 демонстрационный зал </a:t>
            </a: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со всем оборудованием,</a:t>
            </a:r>
            <a:endParaRPr lang="ru-RU" sz="1400" dirty="0"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сувенирный киоск,</a:t>
            </a:r>
            <a:endParaRPr lang="ru-RU" sz="1400" dirty="0"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театр </a:t>
            </a: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err="1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Батлейка</a:t>
            </a: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»,</a:t>
            </a:r>
            <a:endParaRPr lang="ru-RU" sz="1400" dirty="0"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00206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-офисы фирмы</a:t>
            </a:r>
            <a:endParaRPr lang="ru-RU" sz="1400" dirty="0">
              <a:effectLst/>
              <a:latin typeface="Arial"/>
              <a:ea typeface="Times New Roman"/>
              <a:cs typeface="Times New Roman"/>
            </a:endParaRPr>
          </a:p>
        </p:txBody>
      </p:sp>
      <p:pic>
        <p:nvPicPr>
          <p:cNvPr id="7" name="Рисунок 6" descr="D:\ФОТО\Н. год и Рождество 12\Батлейка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96" y="3292604"/>
            <a:ext cx="2232248" cy="341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35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35751095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4" name="Picture 2" descr="D:\Мои документы\Презентации и вебинары\Вебинар по инклюзивному туризму\Фото к презентации\Фото латышских коллективов\Радуга 2017\IMG_82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493347" cy="63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4935321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 descr="D:\Мои документы\Презентации и вебинары\Вебинар по инклюзивному туризму\Фото к презентации\Фото латышских коллективов\Радуга 2017\3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388424" cy="559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57973716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 descr="D:\Мои документы\Презентации и вебинары\Вебинар по инклюзивному туризму\Фото к презентации\0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t="5539" r="3079" b="4265"/>
          <a:stretch/>
        </p:blipFill>
        <p:spPr bwMode="auto">
          <a:xfrm>
            <a:off x="323528" y="332656"/>
            <a:ext cx="8564057" cy="58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01681083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 descr="D:\Мои документы\Презентации и вебинары\Вебинар по инклюзивному туризму\Фото к презентации\Фото латышских коллективов\Радуга 2016\Коллектив народного танца -Liksme, Латвия_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525584" cy="59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5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7030861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55776" y="2438393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Инклюзивный туризм в практике работы</a:t>
            </a:r>
            <a:endParaRPr lang="ru-RU" sz="2400" b="1" dirty="0"/>
          </a:p>
        </p:txBody>
      </p:sp>
      <p:sp>
        <p:nvSpPr>
          <p:cNvPr id="25" name="Овал 24"/>
          <p:cNvSpPr/>
          <p:nvPr/>
        </p:nvSpPr>
        <p:spPr>
          <a:xfrm>
            <a:off x="232173" y="4833468"/>
            <a:ext cx="3012725" cy="1761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Люди с инвалидностью</a:t>
            </a:r>
          </a:p>
        </p:txBody>
      </p:sp>
      <p:sp>
        <p:nvSpPr>
          <p:cNvPr id="26" name="Овал 25"/>
          <p:cNvSpPr/>
          <p:nvPr/>
        </p:nvSpPr>
        <p:spPr>
          <a:xfrm>
            <a:off x="3343737" y="4880280"/>
            <a:ext cx="2460878" cy="16681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Пожилые люди</a:t>
            </a:r>
            <a:endParaRPr lang="ru-RU" b="1" dirty="0"/>
          </a:p>
        </p:txBody>
      </p:sp>
      <p:sp>
        <p:nvSpPr>
          <p:cNvPr id="27" name="Овал 26"/>
          <p:cNvSpPr/>
          <p:nvPr/>
        </p:nvSpPr>
        <p:spPr>
          <a:xfrm>
            <a:off x="6228184" y="4696748"/>
            <a:ext cx="2736304" cy="1828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Родители с маленькими </a:t>
            </a:r>
            <a:r>
              <a:rPr lang="ru-RU" b="1" dirty="0" smtClean="0"/>
              <a:t>детьми</a:t>
            </a:r>
            <a:endParaRPr lang="ru-RU" b="1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1547664" y="3429000"/>
            <a:ext cx="194421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574176" y="3429000"/>
            <a:ext cx="0" cy="1267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804615" y="3269390"/>
            <a:ext cx="1575697" cy="1239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9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07465179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D:\Мои документы\Презентации и вебинары\Вебинар по инклюзивному туризму\Фото к презентации\Фото латышских коллективов\Радуга 2017\IMG_82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26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ои документы\Презентации и вебинары\Вебинар по инклюзивному туризму\Фото к презентации\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2"/>
          <a:stretch/>
        </p:blipFill>
        <p:spPr bwMode="auto">
          <a:xfrm>
            <a:off x="1619672" y="3789040"/>
            <a:ext cx="6502400" cy="271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Мои документы\Презентации и вебинары\Вебинар по инклюзивному туризму\Фото к презентации\_рождест созвучие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9392"/>
            <a:ext cx="3394717" cy="477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1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01158302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7"/>
          <a:srcRect l="24484" t="23734" r="22560" b="11673"/>
          <a:stretch/>
        </p:blipFill>
        <p:spPr bwMode="auto">
          <a:xfrm>
            <a:off x="1187624" y="908720"/>
            <a:ext cx="6912768" cy="54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69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99049403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 descr="D:\Мои документы\Презентации и вебинары\Вебинар по инклюзивному туризму\Фото к презентации\S10564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6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13927944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8" name="Picture 2" descr="D:\Мои документы\Презентации и вебинары\Вебинар по инклюзивному туризму\Фото к презентации\S10565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1"/>
          <a:stretch/>
        </p:blipFill>
        <p:spPr bwMode="auto">
          <a:xfrm>
            <a:off x="1043608" y="548680"/>
            <a:ext cx="7180272" cy="611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6097896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37777" y="227739"/>
            <a:ext cx="8136904" cy="172196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899592" y="404664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Сотрудничество с Витебским Домом-интернатом для престарелых  и инвалидов</a:t>
            </a:r>
            <a:endParaRPr lang="ru-RU" sz="2800" b="1" dirty="0"/>
          </a:p>
        </p:txBody>
      </p:sp>
      <p:pic>
        <p:nvPicPr>
          <p:cNvPr id="21506" name="Picture 2" descr="D:\Мои документы\Презентации и вебинары\Вебинар по инклюзивному туризму\Фото к презентации\Фото латышских коллективов\Концерт в Доме-интернате для престарелых\f57c411873922be286b3618496a2e7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00" y="2204864"/>
            <a:ext cx="6668008" cy="44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9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58185941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7"/>
          <a:srcRect l="6610" t="7748" r="7584" b="11501"/>
          <a:stretch/>
        </p:blipFill>
        <p:spPr bwMode="auto">
          <a:xfrm>
            <a:off x="323528" y="332656"/>
            <a:ext cx="8568952" cy="62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39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93579487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530" name="Picture 2" descr="D:\Мои документы\Презентации и вебинары\Вебинар по инклюзивному туризму\Фото к презентации\Фото латышских коллективов\Концерт в Доме-интернате для престарелых\24ea1534d2c95a9cab2b507f58a606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5000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7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17123900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554" name="Picture 2" descr="D:\Мои документы\Презентации и вебинары\Вебинар по инклюзивному туризму\Фото к презентации\Фото латышских коллективов\Концерт в Доме-интернате для престарелых\2801ac67c82c1a6ce72c0d65daaee36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5000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8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28898742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8" name="Picture 2" descr="D:\Мои документы\Презентации и вебинары\Вебинар по инклюзивному туризму\Фото к презентации\Фото латышских коллективов\Концерт в Доме-интернате для престарелых\cd85828c9967c790f43aff042093695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5000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55148494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Мои документы\Презентации и вебинары\Вебинар по инклюзивному туризму\Фото к презентации\img_235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2"/>
            <a:ext cx="4224471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и документы\Презентации и вебинары\Вебинар по инклюзивному туризму\Фото к презентации\img-20190927-wa004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30" y="2564905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4213614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2" name="Picture 2" descr="D:\Мои документы\Презентации и вебинары\Вебинар по инклюзивному туризму\Фото к презентации\Фото латышских коллективов\Концерт в Доме-интернате для престарелых\d84bd069e7fcdbf73d018ec29961c4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5000"/>
            <a:ext cx="83820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15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69593810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37777" y="404663"/>
            <a:ext cx="8136904" cy="954107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TextBox 3"/>
          <p:cNvSpPr txBox="1"/>
          <p:nvPr/>
        </p:nvSpPr>
        <p:spPr>
          <a:xfrm>
            <a:off x="899592" y="404664"/>
            <a:ext cx="7416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Доступность турпродукта для людей с особыми потребностями</a:t>
            </a:r>
            <a:endParaRPr lang="ru-RU" sz="2800" b="1" dirty="0"/>
          </a:p>
        </p:txBody>
      </p:sp>
      <p:sp>
        <p:nvSpPr>
          <p:cNvPr id="2" name="Блок-схема: альтернативный процесс 1"/>
          <p:cNvSpPr/>
          <p:nvPr/>
        </p:nvSpPr>
        <p:spPr>
          <a:xfrm>
            <a:off x="820768" y="2064884"/>
            <a:ext cx="1951032" cy="10801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60" y="2079023"/>
            <a:ext cx="2240741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2064884"/>
            <a:ext cx="2376264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7" y="5037152"/>
            <a:ext cx="8136904" cy="148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301240" y="3604122"/>
            <a:ext cx="2664295" cy="10801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428259" y="3602614"/>
            <a:ext cx="2713746" cy="10801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Обслуживание и помощь</a:t>
            </a:r>
          </a:p>
          <a:p>
            <a:pPr algn="ctr"/>
            <a:endParaRPr lang="ru-RU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759069" y="3543199"/>
            <a:ext cx="1980383" cy="10801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592" y="229567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Транспорт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220486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Условия проживания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5" y="235933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Питание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6377" y="3542510"/>
            <a:ext cx="2334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Досуг, развлечения, шопинг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55263" y="3742862"/>
            <a:ext cx="198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Экскурсии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229865" y="5037152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Возможность реализации профессиональных интересов, увлечений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833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77755059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404664"/>
            <a:ext cx="7416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/>
          </a:p>
          <a:p>
            <a:pPr algn="ctr"/>
            <a:r>
              <a:rPr lang="ru-RU" sz="3600" b="1" dirty="0" smtClean="0"/>
              <a:t>ОДО «Туристическая фирма «</a:t>
            </a:r>
            <a:r>
              <a:rPr lang="ru-RU" sz="3600" b="1" dirty="0" err="1" smtClean="0"/>
              <a:t>Илва</a:t>
            </a:r>
            <a:r>
              <a:rPr lang="ru-RU" sz="3600" b="1" dirty="0" smtClean="0"/>
              <a:t>»</a:t>
            </a:r>
          </a:p>
          <a:p>
            <a:pPr algn="ctr"/>
            <a:r>
              <a:rPr lang="ru-RU" sz="3600" b="1" dirty="0" err="1" smtClean="0"/>
              <a:t>г.Витебск</a:t>
            </a:r>
            <a:endParaRPr lang="ru-RU" sz="3600" b="1" dirty="0" smtClean="0"/>
          </a:p>
          <a:p>
            <a:pPr algn="ctr"/>
            <a:r>
              <a:rPr lang="ru-RU" sz="3600" b="1" dirty="0" err="1" smtClean="0"/>
              <a:t>ул.Ленина</a:t>
            </a:r>
            <a:r>
              <a:rPr lang="ru-RU" sz="3600" b="1" dirty="0" smtClean="0"/>
              <a:t>, 53</a:t>
            </a:r>
          </a:p>
          <a:p>
            <a:pPr algn="ctr"/>
            <a:r>
              <a:rPr lang="en-US" sz="3600" b="1" dirty="0" smtClean="0">
                <a:hlinkClick r:id="rId7"/>
              </a:rPr>
              <a:t>www.ilva.by</a:t>
            </a:r>
            <a:endParaRPr lang="en-US" sz="3600" b="1" dirty="0" smtClean="0"/>
          </a:p>
          <a:p>
            <a:pPr algn="ctr"/>
            <a:endParaRPr lang="en-US" sz="3600" b="1" dirty="0"/>
          </a:p>
          <a:p>
            <a:pPr algn="ctr"/>
            <a:r>
              <a:rPr lang="en-US" sz="3600" b="1" dirty="0" smtClean="0"/>
              <a:t>+375212 644443</a:t>
            </a:r>
          </a:p>
          <a:p>
            <a:pPr algn="ctr"/>
            <a:r>
              <a:rPr lang="en-US" sz="3600" b="1" dirty="0" smtClean="0"/>
              <a:t>+37533 605057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210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47598882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D:\Мои документы\Презентации и вебинары\Вебинар по инклюзивному туризму\Фото к презентации\img_307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1"/>
          <a:stretch/>
        </p:blipFill>
        <p:spPr bwMode="auto">
          <a:xfrm>
            <a:off x="4572000" y="3717032"/>
            <a:ext cx="4416491" cy="28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и документы\Презентации и вебинары\Вебинар по инклюзивному туризму\Фото к презентации\img-20200713-wa001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r="4462" b="16985"/>
          <a:stretch/>
        </p:blipFill>
        <p:spPr bwMode="auto">
          <a:xfrm>
            <a:off x="179512" y="476672"/>
            <a:ext cx="4724400" cy="343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0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47469296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:\Мои документы\Презентации и вебинары\Вебинар по инклюзивному туризму\Фото к презентации\IMGP209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6409729" cy="42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10050817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D:\Мои документы\Презентации и вебинары\Вебинар по инклюзивному туризму\Фото к презентации\IMG_22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08955837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437777" y="227738"/>
            <a:ext cx="8136904" cy="2149308"/>
            <a:chOff x="-51003" y="-1"/>
            <a:chExt cx="8136904" cy="104480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51003" y="-1"/>
              <a:ext cx="8136904" cy="104480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51003" y="51003"/>
              <a:ext cx="8034898" cy="942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/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kern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1600" y="376275"/>
            <a:ext cx="720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/>
              <a:t>Сотрудничество с  Комитетом по социальной политике администрации Белоярского района Ханты-Мансийского автономного округа – Югра Российская </a:t>
            </a:r>
            <a:r>
              <a:rPr lang="ru-RU" sz="2400" b="1" dirty="0" smtClean="0"/>
              <a:t>Федерация</a:t>
            </a:r>
          </a:p>
          <a:p>
            <a:pPr lvl="0" algn="ctr"/>
            <a:r>
              <a:rPr lang="ru-RU" sz="2400" b="1" dirty="0" smtClean="0"/>
              <a:t>(по линии побратимских связей)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6146" name="Picture 2" descr="D:\Мои документы\Презентации и вебинары\Вебинар по инклюзивному туризму\Фото к презентации\veterany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45" y="2481964"/>
            <a:ext cx="5478368" cy="4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1663388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/>
          <p:nvPr/>
        </p:nvPicPr>
        <p:blipFill rotWithShape="1">
          <a:blip r:embed="rId7"/>
          <a:srcRect l="4065" t="16407" r="50732" b="6248"/>
          <a:stretch/>
        </p:blipFill>
        <p:spPr bwMode="auto">
          <a:xfrm>
            <a:off x="1115616" y="260648"/>
            <a:ext cx="6984776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56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39006988"/>
              </p:ext>
            </p:extLst>
          </p:nvPr>
        </p:nvGraphicFramePr>
        <p:xfrm>
          <a:off x="467544" y="980728"/>
          <a:ext cx="813690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D:\Мои документы\Презентации и вебинары\Вебинар по инклюзивному туризму\Фото к презентации\20180402_1439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75064" cy="628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228</Words>
  <Application>Microsoft Office PowerPoint</Application>
  <PresentationFormat>Экран (4:3)</PresentationFormat>
  <Paragraphs>45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ТУРСАЛОН «ИЛВА»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2020-11-30T13:11:58Z</dcterms:created>
  <dcterms:modified xsi:type="dcterms:W3CDTF">2020-11-30T18:14:21Z</dcterms:modified>
</cp:coreProperties>
</file>